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9"/>
    <p:restoredTop sz="94595"/>
  </p:normalViewPr>
  <p:slideViewPr>
    <p:cSldViewPr snapToGrid="0" snapToObjects="1">
      <p:cViewPr varScale="1">
        <p:scale>
          <a:sx n="96" d="100"/>
          <a:sy n="96" d="100"/>
        </p:scale>
        <p:origin x="6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B20CA7C-D0D7-EB44-A261-4012C1DE3856}" type="datetimeFigureOut">
              <a:rPr lang="en-US" smtClean="0"/>
              <a:t>5/3/17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C8B4820D-3D1A-6F4F-9030-28B8EA0C24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0CA7C-D0D7-EB44-A261-4012C1DE3856}" type="datetimeFigureOut">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4820D-3D1A-6F4F-9030-28B8EA0C24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B20CA7C-D0D7-EB44-A261-4012C1DE3856}" type="datetimeFigureOut">
              <a:rPr lang="en-US" smtClean="0"/>
              <a:t>5/3/17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8B4820D-3D1A-6F4F-9030-28B8EA0C24D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B20CA7C-D0D7-EB44-A261-4012C1DE3856}" type="datetimeFigureOut">
              <a:rPr lang="en-US" smtClean="0"/>
              <a:t>5/3/17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8B4820D-3D1A-6F4F-9030-28B8EA0C24D2}"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B20CA7C-D0D7-EB44-A261-4012C1DE3856}" type="datetimeFigureOut">
              <a:rPr lang="en-US" smtClean="0"/>
              <a:t>5/3/17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8B4820D-3D1A-6F4F-9030-28B8EA0C24D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B20CA7C-D0D7-EB44-A261-4012C1DE3856}" type="datetimeFigureOut">
              <a:rPr lang="en-US" smtClean="0"/>
              <a:t>5/3/17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4820D-3D1A-6F4F-9030-28B8EA0C24D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B20CA7C-D0D7-EB44-A261-4012C1DE3856}" type="datetimeFigureOut">
              <a:rPr lang="en-US" smtClean="0"/>
              <a:t>5/3/17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4820D-3D1A-6F4F-9030-28B8EA0C24D2}"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0CA7C-D0D7-EB44-A261-4012C1DE3856}"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820D-3D1A-6F4F-9030-28B8EA0C24D2}"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B20CA7C-D0D7-EB44-A261-4012C1DE3856}" type="datetimeFigureOut">
              <a:rPr lang="en-US" smtClean="0"/>
              <a:t>5/3/17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8B4820D-3D1A-6F4F-9030-28B8EA0C24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0CA7C-D0D7-EB44-A261-4012C1DE3856}"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820D-3D1A-6F4F-9030-28B8EA0C24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B20CA7C-D0D7-EB44-A261-4012C1DE3856}" type="datetimeFigureOut">
              <a:rPr lang="en-US" smtClean="0"/>
              <a:t>5/3/17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8B4820D-3D1A-6F4F-9030-28B8EA0C24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20CA7C-D0D7-EB44-A261-4012C1DE3856}" type="datetimeFigureOut">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4820D-3D1A-6F4F-9030-28B8EA0C24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20CA7C-D0D7-EB44-A261-4012C1DE3856}" type="datetimeFigureOut">
              <a:rPr lang="en-US" smtClean="0"/>
              <a:t>5/3/17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B4820D-3D1A-6F4F-9030-28B8EA0C24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20CA7C-D0D7-EB44-A261-4012C1DE3856}" type="datetimeFigureOut">
              <a:rPr lang="en-US" smtClean="0"/>
              <a:t>5/3/17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4820D-3D1A-6F4F-9030-28B8EA0C24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0CA7C-D0D7-EB44-A261-4012C1DE3856}" type="datetimeFigureOut">
              <a:rPr lang="en-US" smtClean="0"/>
              <a:t>5/3/17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4820D-3D1A-6F4F-9030-28B8EA0C24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0CA7C-D0D7-EB44-A261-4012C1DE3856}" type="datetimeFigureOut">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4820D-3D1A-6F4F-9030-28B8EA0C24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0CA7C-D0D7-EB44-A261-4012C1DE3856}" type="datetimeFigureOut">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4820D-3D1A-6F4F-9030-28B8EA0C24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B20CA7C-D0D7-EB44-A261-4012C1DE3856}" type="datetimeFigureOut">
              <a:rPr lang="en-US" smtClean="0"/>
              <a:t>5/3/17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B4820D-3D1A-6F4F-9030-28B8EA0C24D2}" type="slidenum">
              <a:rPr lang="en-US" smtClean="0"/>
              <a:t>‹#›</a:t>
            </a:fld>
            <a:endParaRPr lang="en-US"/>
          </a:p>
        </p:txBody>
      </p:sp>
    </p:spTree>
    <p:extLst>
      <p:ext uri="{BB962C8B-B14F-4D97-AF65-F5344CB8AC3E}">
        <p14:creationId xmlns:p14="http://schemas.microsoft.com/office/powerpoint/2010/main" val="1757715350"/>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0160" y="1021080"/>
            <a:ext cx="4927600" cy="5436356"/>
          </a:xfrm>
          <a:prstGeom prst="rect">
            <a:avLst/>
          </a:prstGeom>
        </p:spPr>
      </p:pic>
    </p:spTree>
    <p:extLst>
      <p:ext uri="{BB962C8B-B14F-4D97-AF65-F5344CB8AC3E}">
        <p14:creationId xmlns:p14="http://schemas.microsoft.com/office/powerpoint/2010/main" val="150926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3583" y="278296"/>
            <a:ext cx="11184834" cy="5355312"/>
          </a:xfrm>
          <a:prstGeom prst="rect">
            <a:avLst/>
          </a:prstGeom>
          <a:noFill/>
        </p:spPr>
        <p:txBody>
          <a:bodyPr wrap="square" rtlCol="0">
            <a:spAutoFit/>
          </a:bodyPr>
          <a:lstStyle/>
          <a:p>
            <a:endParaRPr lang="en-US" dirty="0"/>
          </a:p>
          <a:p>
            <a:pPr algn="ctr"/>
            <a:r>
              <a:rPr lang="en-US" sz="3200" b="1" dirty="0" smtClean="0">
                <a:latin typeface="Chalkduster" charset="0"/>
                <a:ea typeface="Chalkduster" charset="0"/>
                <a:cs typeface="Chalkduster" charset="0"/>
              </a:rPr>
              <a:t>What’s my Action Research?</a:t>
            </a:r>
          </a:p>
          <a:p>
            <a:pPr algn="ctr"/>
            <a:endParaRPr lang="en-US" dirty="0"/>
          </a:p>
          <a:p>
            <a:r>
              <a:rPr lang="en-US" sz="2200" u="sng" dirty="0" smtClean="0"/>
              <a:t>The Question/ Issue of Concern</a:t>
            </a:r>
            <a:r>
              <a:rPr lang="en-US" sz="2200" dirty="0" smtClean="0"/>
              <a:t>:</a:t>
            </a:r>
          </a:p>
          <a:p>
            <a:endParaRPr lang="en-US" dirty="0"/>
          </a:p>
          <a:p>
            <a:pPr marL="285750" indent="-285750">
              <a:buFont typeface="Arial" charset="0"/>
              <a:buChar char="•"/>
            </a:pPr>
            <a:r>
              <a:rPr lang="en-US" i="1" dirty="0" smtClean="0"/>
              <a:t>How might I reduce student apathy in the classroom and get my students more focused &amp; excited to learn?</a:t>
            </a:r>
          </a:p>
          <a:p>
            <a:pPr marL="285750" indent="-285750">
              <a:buFont typeface="Arial" charset="0"/>
              <a:buChar char="•"/>
            </a:pPr>
            <a:endParaRPr lang="en-US" dirty="0"/>
          </a:p>
          <a:p>
            <a:pPr marL="285750" indent="-285750">
              <a:buFont typeface="Arial" charset="0"/>
              <a:buChar char="•"/>
            </a:pPr>
            <a:r>
              <a:rPr lang="en-US" dirty="0" smtClean="0"/>
              <a:t>For a while, I believed the cause of my students’ inattentiveness was a direct result of students being allowed to use electronic devices (phones, laptops) while in class</a:t>
            </a:r>
          </a:p>
          <a:p>
            <a:pPr marL="285750" indent="-285750">
              <a:buFont typeface="Arial" charset="0"/>
              <a:buChar char="•"/>
            </a:pPr>
            <a:endParaRPr lang="en-US" dirty="0"/>
          </a:p>
          <a:p>
            <a:pPr marL="285750" indent="-285750">
              <a:buFont typeface="Arial" charset="0"/>
              <a:buChar char="•"/>
            </a:pPr>
            <a:r>
              <a:rPr lang="en-US" dirty="0" smtClean="0"/>
              <a:t>However, while there are many students that occasionally use their phones inappropriately in class, there’s also a fair number of students being distracted in other ways--staring out the window, joking around with their neighbors, sleeping at their desk, </a:t>
            </a:r>
            <a:r>
              <a:rPr lang="en-US" dirty="0" err="1" smtClean="0"/>
              <a:t>etc</a:t>
            </a:r>
            <a:r>
              <a:rPr lang="is-IS" dirty="0"/>
              <a:t>.</a:t>
            </a:r>
            <a:endParaRPr lang="en-US" dirty="0" smtClean="0"/>
          </a:p>
          <a:p>
            <a:pPr marL="285750" indent="-285750">
              <a:buFont typeface="Arial" charset="0"/>
              <a:buChar char="•"/>
            </a:pPr>
            <a:endParaRPr lang="en-US" dirty="0"/>
          </a:p>
          <a:p>
            <a:pPr marL="285750" indent="-285750">
              <a:buFont typeface="Arial" charset="0"/>
              <a:buChar char="•"/>
            </a:pPr>
            <a:r>
              <a:rPr lang="en-US" dirty="0" smtClean="0"/>
              <a:t>I have one class </a:t>
            </a:r>
            <a:r>
              <a:rPr lang="en-US" dirty="0" smtClean="0"/>
              <a:t>section (P2) that emits a “lifeless vibe</a:t>
            </a:r>
            <a:r>
              <a:rPr lang="en-US" dirty="0" smtClean="0"/>
              <a:t>” and would particularly benefit from this action research. The entire class usually sits </a:t>
            </a:r>
            <a:r>
              <a:rPr lang="en-US" dirty="0" smtClean="0"/>
              <a:t>in total silence &amp; getting them engaged in their learning is a real challenge!</a:t>
            </a:r>
            <a:endParaRPr lang="en-US" dirty="0"/>
          </a:p>
        </p:txBody>
      </p:sp>
    </p:spTree>
    <p:extLst>
      <p:ext uri="{BB962C8B-B14F-4D97-AF65-F5344CB8AC3E}">
        <p14:creationId xmlns:p14="http://schemas.microsoft.com/office/powerpoint/2010/main" val="1691383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8052" y="318052"/>
            <a:ext cx="11569148" cy="3970318"/>
          </a:xfrm>
          <a:prstGeom prst="rect">
            <a:avLst/>
          </a:prstGeom>
          <a:noFill/>
        </p:spPr>
        <p:txBody>
          <a:bodyPr wrap="square" rtlCol="0">
            <a:spAutoFit/>
          </a:bodyPr>
          <a:lstStyle/>
          <a:p>
            <a:pPr algn="ctr"/>
            <a:r>
              <a:rPr lang="en-US" sz="3200" b="1" dirty="0" smtClean="0">
                <a:latin typeface="Chalkduster" charset="0"/>
                <a:ea typeface="Chalkduster" charset="0"/>
                <a:cs typeface="Chalkduster" charset="0"/>
              </a:rPr>
              <a:t>What’s my Plan &amp; Intervention</a:t>
            </a:r>
          </a:p>
          <a:p>
            <a:endParaRPr lang="en-US" dirty="0"/>
          </a:p>
          <a:p>
            <a:r>
              <a:rPr lang="en-US" sz="2200" u="sng" dirty="0" smtClean="0"/>
              <a:t>The Plan</a:t>
            </a:r>
            <a:r>
              <a:rPr lang="en-US" sz="2200" dirty="0" smtClean="0"/>
              <a:t> (Part 1):</a:t>
            </a:r>
          </a:p>
          <a:p>
            <a:endParaRPr lang="en-US" sz="2000" dirty="0" smtClean="0"/>
          </a:p>
          <a:p>
            <a:pPr marL="285750" indent="-285750">
              <a:buFont typeface="Arial" charset="0"/>
              <a:buChar char="•"/>
            </a:pPr>
            <a:r>
              <a:rPr lang="en-US" dirty="0" smtClean="0"/>
              <a:t>Give my students a survey to find out which learning activities they’ve done in the past that </a:t>
            </a:r>
            <a:r>
              <a:rPr lang="en-US" dirty="0" smtClean="0"/>
              <a:t>they liked </a:t>
            </a:r>
            <a:r>
              <a:rPr lang="en-US" dirty="0" smtClean="0"/>
              <a:t>the most and make Biology class more </a:t>
            </a:r>
            <a:r>
              <a:rPr lang="en-US" dirty="0" smtClean="0"/>
              <a:t>interesting</a:t>
            </a:r>
            <a:endParaRPr lang="en-US" dirty="0" smtClean="0"/>
          </a:p>
          <a:p>
            <a:pPr marL="285750" indent="-285750">
              <a:buFont typeface="Arial" charset="0"/>
              <a:buChar char="•"/>
            </a:pPr>
            <a:endParaRPr lang="en-US" dirty="0"/>
          </a:p>
          <a:p>
            <a:pPr marL="285750" indent="-285750">
              <a:buFont typeface="Arial" charset="0"/>
              <a:buChar char="•"/>
            </a:pPr>
            <a:r>
              <a:rPr lang="en-US" dirty="0" smtClean="0"/>
              <a:t>Analyze the data &amp; try planning some mini-lessons using the “top-5” learning activities students indicated they liked the most. Make observations &amp; note whether students seem more engaged when they are given more choice in how they learn</a:t>
            </a:r>
          </a:p>
          <a:p>
            <a:pPr marL="285750" indent="-285750">
              <a:buFont typeface="Arial" charset="0"/>
              <a:buChar char="•"/>
            </a:pPr>
            <a:endParaRPr lang="en-US" dirty="0"/>
          </a:p>
          <a:p>
            <a:pPr lvl="1"/>
            <a:r>
              <a:rPr lang="en-US" b="1" u="sng" dirty="0" smtClean="0"/>
              <a:t>NOTE</a:t>
            </a:r>
            <a:r>
              <a:rPr lang="en-US" dirty="0" smtClean="0"/>
              <a:t>:  This is something to try next school year. I was not able to do this back in April as 100% of class time was devoted to STAAR review stations</a:t>
            </a:r>
          </a:p>
        </p:txBody>
      </p:sp>
    </p:spTree>
    <p:extLst>
      <p:ext uri="{BB962C8B-B14F-4D97-AF65-F5344CB8AC3E}">
        <p14:creationId xmlns:p14="http://schemas.microsoft.com/office/powerpoint/2010/main" val="651474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052" y="291548"/>
            <a:ext cx="11502887" cy="6771084"/>
          </a:xfrm>
          <a:prstGeom prst="rect">
            <a:avLst/>
          </a:prstGeom>
          <a:noFill/>
        </p:spPr>
        <p:txBody>
          <a:bodyPr wrap="square" rtlCol="0">
            <a:spAutoFit/>
          </a:bodyPr>
          <a:lstStyle/>
          <a:p>
            <a:pPr algn="ctr"/>
            <a:r>
              <a:rPr lang="en-US" sz="3200" b="1" dirty="0" smtClean="0">
                <a:latin typeface="Chalkduster" charset="0"/>
                <a:ea typeface="Chalkduster" charset="0"/>
                <a:cs typeface="Chalkduster" charset="0"/>
              </a:rPr>
              <a:t>What’s my Plan &amp; Intervention?</a:t>
            </a:r>
          </a:p>
          <a:p>
            <a:endParaRPr lang="en-US" dirty="0"/>
          </a:p>
          <a:p>
            <a:r>
              <a:rPr lang="en-US" sz="2200" u="sng" dirty="0" smtClean="0"/>
              <a:t>The Plan</a:t>
            </a:r>
            <a:r>
              <a:rPr lang="en-US" sz="2200" dirty="0" smtClean="0"/>
              <a:t> (Part 2):</a:t>
            </a:r>
          </a:p>
          <a:p>
            <a:endParaRPr lang="en-US" sz="2000" dirty="0"/>
          </a:p>
          <a:p>
            <a:pPr marL="285750" indent="-285750">
              <a:buFont typeface="Arial" charset="0"/>
              <a:buChar char="•"/>
            </a:pPr>
            <a:r>
              <a:rPr lang="en-US" dirty="0" smtClean="0"/>
              <a:t>Try some new ”hands-on” activities that help make real-world connections and get students to more actively participate in their learning</a:t>
            </a:r>
          </a:p>
          <a:p>
            <a:pPr marL="285750" indent="-285750">
              <a:buFont typeface="Arial" charset="0"/>
              <a:buChar char="•"/>
            </a:pPr>
            <a:endParaRPr lang="en-US" dirty="0" smtClean="0"/>
          </a:p>
          <a:p>
            <a:pPr marL="285750" indent="-285750">
              <a:buFont typeface="Arial" charset="0"/>
              <a:buChar char="•"/>
            </a:pPr>
            <a:r>
              <a:rPr lang="en-US" dirty="0" smtClean="0"/>
              <a:t>Do a pig dissection in the classroom &amp; make observations</a:t>
            </a:r>
          </a:p>
          <a:p>
            <a:pPr marL="285750" indent="-285750">
              <a:buFont typeface="Arial" charset="0"/>
              <a:buChar char="•"/>
            </a:pPr>
            <a:endParaRPr lang="en-US" dirty="0"/>
          </a:p>
          <a:p>
            <a:pPr lvl="1"/>
            <a:r>
              <a:rPr lang="en-US" u="sng" dirty="0" smtClean="0"/>
              <a:t>Observation </a:t>
            </a:r>
            <a:r>
              <a:rPr lang="en-US" u="sng" dirty="0" smtClean="0"/>
              <a:t>#</a:t>
            </a:r>
            <a:r>
              <a:rPr lang="en-US" u="sng" dirty="0" smtClean="0"/>
              <a:t>1</a:t>
            </a:r>
            <a:r>
              <a:rPr lang="en-US" dirty="0" smtClean="0"/>
              <a:t>—It </a:t>
            </a:r>
            <a:r>
              <a:rPr lang="en-US" dirty="0" smtClean="0"/>
              <a:t>sparked </a:t>
            </a:r>
            <a:r>
              <a:rPr lang="en-US" dirty="0" smtClean="0"/>
              <a:t>a curiosity in several of my students who had not </a:t>
            </a:r>
            <a:r>
              <a:rPr lang="en-US" dirty="0" smtClean="0"/>
              <a:t>done a dissection before.</a:t>
            </a:r>
            <a:r>
              <a:rPr lang="en-US" dirty="0"/>
              <a:t> </a:t>
            </a:r>
            <a:r>
              <a:rPr lang="en-US" dirty="0" smtClean="0"/>
              <a:t>B</a:t>
            </a:r>
            <a:r>
              <a:rPr lang="en-US" dirty="0" smtClean="0"/>
              <a:t>eing </a:t>
            </a:r>
            <a:r>
              <a:rPr lang="en-US" dirty="0" smtClean="0"/>
              <a:t>able to physically touch &amp; cut a body organ made learning </a:t>
            </a:r>
            <a:r>
              <a:rPr lang="en-US" dirty="0" smtClean="0"/>
              <a:t>body systems</a:t>
            </a:r>
            <a:r>
              <a:rPr lang="en-US" dirty="0" smtClean="0"/>
              <a:t> </a:t>
            </a:r>
            <a:r>
              <a:rPr lang="en-US" dirty="0" smtClean="0"/>
              <a:t>much more “real”</a:t>
            </a:r>
          </a:p>
          <a:p>
            <a:pPr marL="285750" indent="-285750">
              <a:buFont typeface="Arial" charset="0"/>
              <a:buChar char="•"/>
            </a:pPr>
            <a:endParaRPr lang="en-US" u="sng" dirty="0"/>
          </a:p>
          <a:p>
            <a:pPr lvl="1"/>
            <a:r>
              <a:rPr lang="en-US" u="sng" dirty="0" smtClean="0"/>
              <a:t>Observation#2</a:t>
            </a:r>
            <a:r>
              <a:rPr lang="en-US" dirty="0" smtClean="0"/>
              <a:t>—Many students did not like the smell of formaldehyde &amp; were “turned off” by it</a:t>
            </a:r>
            <a:r>
              <a:rPr lang="en-US" dirty="0" smtClean="0"/>
              <a:t>. I had to give the pigs a second rinsing for 30 minutes to lessen the smell &amp; make it tolerable. </a:t>
            </a:r>
            <a:r>
              <a:rPr lang="en-US" dirty="0" smtClean="0"/>
              <a:t>Many students were also “grossed out” by cutting a dead pig. I would suggest that next year, do the pig dissection as a demonstration– “Pig Under a Projector” and invite the </a:t>
            </a:r>
            <a:r>
              <a:rPr lang="en-US" i="1" dirty="0" smtClean="0"/>
              <a:t>responsible</a:t>
            </a:r>
            <a:r>
              <a:rPr lang="en-US" dirty="0" smtClean="0"/>
              <a:t> students up to the projector to make cuts &amp; identify organs, when they express a willingness to do </a:t>
            </a:r>
            <a:r>
              <a:rPr lang="en-US" dirty="0" smtClean="0"/>
              <a:t>so</a:t>
            </a:r>
            <a:endParaRPr lang="en-US" dirty="0" smtClean="0"/>
          </a:p>
          <a:p>
            <a:pPr lvl="1"/>
            <a:endParaRPr lang="en-US" u="sng" dirty="0"/>
          </a:p>
          <a:p>
            <a:pPr lvl="1"/>
            <a:r>
              <a:rPr lang="en-US" b="1" u="sng" dirty="0" smtClean="0"/>
              <a:t>NOTE</a:t>
            </a:r>
            <a:r>
              <a:rPr lang="en-US" dirty="0" smtClean="0"/>
              <a:t>: Dissections are costly when every student does their own. However, you can order just 1 pig from </a:t>
            </a:r>
            <a:r>
              <a:rPr lang="en-US" i="1" dirty="0" smtClean="0"/>
              <a:t>Carolina Biological Supply </a:t>
            </a:r>
            <a:r>
              <a:rPr lang="en-US" dirty="0" smtClean="0"/>
              <a:t>for $15 to dissect as a demonstration—”Pig Under a Projector”</a:t>
            </a:r>
            <a:endParaRPr lang="en-US" u="sng" dirty="0" smtClean="0"/>
          </a:p>
          <a:p>
            <a:pPr marL="285750" indent="-285750">
              <a:buFont typeface="Arial" charset="0"/>
              <a:buChar char="•"/>
            </a:pP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1234173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4313" y="331304"/>
            <a:ext cx="11317357" cy="6186309"/>
          </a:xfrm>
          <a:prstGeom prst="rect">
            <a:avLst/>
          </a:prstGeom>
          <a:noFill/>
        </p:spPr>
        <p:txBody>
          <a:bodyPr wrap="square" rtlCol="0">
            <a:spAutoFit/>
          </a:bodyPr>
          <a:lstStyle/>
          <a:p>
            <a:pPr algn="ctr"/>
            <a:r>
              <a:rPr lang="en-US" sz="3200" b="1" dirty="0" smtClean="0">
                <a:latin typeface="Chalkduster" charset="0"/>
                <a:ea typeface="Chalkduster" charset="0"/>
                <a:cs typeface="Chalkduster" charset="0"/>
              </a:rPr>
              <a:t>What’s my Plan &amp; Intervention?</a:t>
            </a:r>
          </a:p>
          <a:p>
            <a:endParaRPr lang="en-US" dirty="0"/>
          </a:p>
          <a:p>
            <a:r>
              <a:rPr lang="en-US" sz="2200" u="sng" dirty="0" smtClean="0"/>
              <a:t>The Plan</a:t>
            </a:r>
            <a:r>
              <a:rPr lang="en-US" sz="2200" dirty="0" smtClean="0"/>
              <a:t> (Part 2):</a:t>
            </a:r>
          </a:p>
          <a:p>
            <a:endParaRPr lang="en-US" dirty="0" smtClean="0"/>
          </a:p>
          <a:p>
            <a:pPr marL="285750" indent="-285750">
              <a:buFont typeface="Arial" charset="0"/>
              <a:buChar char="•"/>
            </a:pPr>
            <a:r>
              <a:rPr lang="en-US" dirty="0" smtClean="0"/>
              <a:t>Set up microscopes in the classroom so that students may peer into the microscopic world and look at various plant cells, animal cells, and cells undergoing mitosis (cell division). Make observations.</a:t>
            </a:r>
          </a:p>
          <a:p>
            <a:pPr marL="285750" indent="-285750">
              <a:buFont typeface="Arial" charset="0"/>
              <a:buChar char="•"/>
            </a:pPr>
            <a:endParaRPr lang="en-US" dirty="0" smtClean="0"/>
          </a:p>
          <a:p>
            <a:pPr lvl="1"/>
            <a:r>
              <a:rPr lang="en-US" u="sng" dirty="0" smtClean="0"/>
              <a:t>Observation#1</a:t>
            </a:r>
            <a:r>
              <a:rPr lang="en-US" dirty="0" smtClean="0"/>
              <a:t>—Students were allowed </a:t>
            </a:r>
            <a:r>
              <a:rPr lang="en-US" dirty="0" smtClean="0"/>
              <a:t>the </a:t>
            </a:r>
            <a:r>
              <a:rPr lang="en-US" dirty="0" smtClean="0"/>
              <a:t>opportunity to observe, in a real-world setting, the cellular structures we talked about which are normally invisible to the naked eye. Students were also behaving like real scientists as they used the microscopes to view slides</a:t>
            </a:r>
          </a:p>
          <a:p>
            <a:pPr marL="285750" indent="-285750">
              <a:buFont typeface="Arial" charset="0"/>
              <a:buChar char="•"/>
            </a:pPr>
            <a:endParaRPr lang="en-US" dirty="0"/>
          </a:p>
          <a:p>
            <a:pPr lvl="1"/>
            <a:r>
              <a:rPr lang="en-US" u="sng" dirty="0" smtClean="0"/>
              <a:t>Observation#2</a:t>
            </a:r>
            <a:r>
              <a:rPr lang="en-US" dirty="0" smtClean="0"/>
              <a:t>—Before students begin viewing slides, you’ll need to spend some class time showing students how to properly use a microscope. Many students became </a:t>
            </a:r>
            <a:r>
              <a:rPr lang="en-US" dirty="0" smtClean="0"/>
              <a:t>agitated</a:t>
            </a:r>
            <a:r>
              <a:rPr lang="en-US" dirty="0" smtClean="0"/>
              <a:t> </a:t>
            </a:r>
            <a:r>
              <a:rPr lang="en-US" dirty="0" smtClean="0"/>
              <a:t>when they could not properly ”center” their slide or get it to properly focus. </a:t>
            </a:r>
            <a:r>
              <a:rPr lang="en-US" dirty="0" smtClean="0"/>
              <a:t>I offered to help whenever I could, but sometimes they would just </a:t>
            </a:r>
            <a:r>
              <a:rPr lang="en-US" dirty="0" smtClean="0"/>
              <a:t>get up &amp; walk </a:t>
            </a:r>
            <a:r>
              <a:rPr lang="en-US" dirty="0" smtClean="0"/>
              <a:t>away in frustration. This was disappointing to see.</a:t>
            </a:r>
            <a:endParaRPr lang="en-US" dirty="0" smtClean="0"/>
          </a:p>
          <a:p>
            <a:pPr lvl="1"/>
            <a:endParaRPr lang="en-US" u="sng" dirty="0"/>
          </a:p>
          <a:p>
            <a:pPr lvl="1"/>
            <a:r>
              <a:rPr lang="en-US" b="1" u="sng" dirty="0" smtClean="0"/>
              <a:t>NOTE</a:t>
            </a:r>
            <a:r>
              <a:rPr lang="en-US" b="1" dirty="0" smtClean="0"/>
              <a:t>: </a:t>
            </a:r>
            <a:r>
              <a:rPr lang="en-US" dirty="0" smtClean="0"/>
              <a:t>Slides of animal cells, plant cells, and cells undergoing mitosis will be left in the classroom &amp; stored with the microscopes</a:t>
            </a:r>
            <a:endParaRPr lang="en-US" b="1" u="sng" dirty="0"/>
          </a:p>
          <a:p>
            <a:pPr marL="285750" indent="-285750">
              <a:buFont typeface="Arial" charset="0"/>
              <a:buChar char="•"/>
            </a:pPr>
            <a:endParaRPr lang="en-US" dirty="0"/>
          </a:p>
        </p:txBody>
      </p:sp>
    </p:spTree>
    <p:extLst>
      <p:ext uri="{BB962C8B-B14F-4D97-AF65-F5344CB8AC3E}">
        <p14:creationId xmlns:p14="http://schemas.microsoft.com/office/powerpoint/2010/main" val="213292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0817" y="344557"/>
            <a:ext cx="11330609" cy="4462760"/>
          </a:xfrm>
          <a:prstGeom prst="rect">
            <a:avLst/>
          </a:prstGeom>
          <a:noFill/>
        </p:spPr>
        <p:txBody>
          <a:bodyPr wrap="square" rtlCol="0">
            <a:spAutoFit/>
          </a:bodyPr>
          <a:lstStyle/>
          <a:p>
            <a:pPr algn="ctr"/>
            <a:r>
              <a:rPr lang="en-US" sz="3200" b="1" dirty="0" smtClean="0">
                <a:latin typeface="Chalkduster" charset="0"/>
                <a:ea typeface="Chalkduster" charset="0"/>
                <a:cs typeface="Chalkduster" charset="0"/>
              </a:rPr>
              <a:t>What’s my Plan &amp; Intervention?</a:t>
            </a:r>
            <a:endParaRPr lang="en-US" sz="2000" dirty="0" smtClean="0">
              <a:ea typeface="Chalkduster" charset="0"/>
              <a:cs typeface="Chalkduster" charset="0"/>
            </a:endParaRPr>
          </a:p>
          <a:p>
            <a:pPr algn="ctr"/>
            <a:endParaRPr lang="en-US" sz="2000" b="1" dirty="0">
              <a:latin typeface="Chalkduster" charset="0"/>
              <a:ea typeface="Chalkduster" charset="0"/>
              <a:cs typeface="Chalkduster" charset="0"/>
            </a:endParaRPr>
          </a:p>
          <a:p>
            <a:r>
              <a:rPr lang="en-US" sz="2200" u="sng" dirty="0" smtClean="0">
                <a:ea typeface="Chalkduster" charset="0"/>
                <a:cs typeface="Chalkduster" charset="0"/>
              </a:rPr>
              <a:t>The Plan</a:t>
            </a:r>
            <a:r>
              <a:rPr lang="en-US" sz="2200" dirty="0" smtClean="0">
                <a:ea typeface="Chalkduster" charset="0"/>
                <a:cs typeface="Chalkduster" charset="0"/>
              </a:rPr>
              <a:t> (Part 3):</a:t>
            </a:r>
          </a:p>
          <a:p>
            <a:endParaRPr lang="en-US" sz="3200" u="sng" dirty="0">
              <a:ea typeface="Chalkduster" charset="0"/>
              <a:cs typeface="Chalkduster" charset="0"/>
            </a:endParaRPr>
          </a:p>
          <a:p>
            <a:pPr marL="285750" indent="-285750">
              <a:buFont typeface="Arial" charset="0"/>
              <a:buChar char="•"/>
            </a:pPr>
            <a:r>
              <a:rPr lang="en-US" dirty="0" smtClean="0">
                <a:ea typeface="Chalkduster" charset="0"/>
                <a:cs typeface="Chalkduster" charset="0"/>
              </a:rPr>
              <a:t>Try the new format of </a:t>
            </a:r>
            <a:r>
              <a:rPr lang="en-US" dirty="0" err="1" smtClean="0">
                <a:ea typeface="Chalkduster" charset="0"/>
                <a:cs typeface="Chalkduster" charset="0"/>
              </a:rPr>
              <a:t>Kahoot</a:t>
            </a:r>
            <a:r>
              <a:rPr lang="en-US" dirty="0" smtClean="0">
                <a:ea typeface="Chalkduster" charset="0"/>
                <a:cs typeface="Chalkduster" charset="0"/>
              </a:rPr>
              <a:t> known as </a:t>
            </a:r>
            <a:r>
              <a:rPr lang="en-US" i="1" dirty="0" smtClean="0">
                <a:ea typeface="Chalkduster" charset="0"/>
                <a:cs typeface="Chalkduster" charset="0"/>
              </a:rPr>
              <a:t>jumble. </a:t>
            </a:r>
            <a:r>
              <a:rPr lang="en-US" dirty="0" smtClean="0">
                <a:ea typeface="Chalkduster" charset="0"/>
                <a:cs typeface="Chalkduster" charset="0"/>
              </a:rPr>
              <a:t>Students indicated on their survey that </a:t>
            </a:r>
            <a:r>
              <a:rPr lang="en-US" dirty="0" err="1" smtClean="0">
                <a:ea typeface="Chalkduster" charset="0"/>
                <a:cs typeface="Chalkduster" charset="0"/>
              </a:rPr>
              <a:t>Kahoot</a:t>
            </a:r>
            <a:r>
              <a:rPr lang="en-US" dirty="0" smtClean="0">
                <a:ea typeface="Chalkduster" charset="0"/>
                <a:cs typeface="Chalkduster" charset="0"/>
              </a:rPr>
              <a:t> was their favorite learning activity</a:t>
            </a:r>
          </a:p>
          <a:p>
            <a:pPr marL="285750" indent="-285750">
              <a:buFont typeface="Arial" charset="0"/>
              <a:buChar char="•"/>
            </a:pPr>
            <a:endParaRPr lang="en-US" dirty="0">
              <a:ea typeface="Chalkduster" charset="0"/>
              <a:cs typeface="Chalkduster" charset="0"/>
            </a:endParaRPr>
          </a:p>
          <a:p>
            <a:pPr marL="285750" indent="-285750">
              <a:buFont typeface="Arial" charset="0"/>
              <a:buChar char="•"/>
            </a:pPr>
            <a:r>
              <a:rPr lang="en-US" dirty="0" smtClean="0">
                <a:ea typeface="Chalkduster" charset="0"/>
                <a:cs typeface="Chalkduster" charset="0"/>
              </a:rPr>
              <a:t>I created a 10-question </a:t>
            </a:r>
            <a:r>
              <a:rPr lang="en-US" dirty="0" err="1" smtClean="0">
                <a:ea typeface="Chalkduster" charset="0"/>
                <a:cs typeface="Chalkduster" charset="0"/>
              </a:rPr>
              <a:t>Kahoot</a:t>
            </a:r>
            <a:r>
              <a:rPr lang="en-US" dirty="0">
                <a:ea typeface="Chalkduster" charset="0"/>
                <a:cs typeface="Chalkduster" charset="0"/>
              </a:rPr>
              <a:t> </a:t>
            </a:r>
            <a:r>
              <a:rPr lang="en-US" i="1" dirty="0">
                <a:ea typeface="Chalkduster" charset="0"/>
                <a:cs typeface="Chalkduster" charset="0"/>
              </a:rPr>
              <a:t> </a:t>
            </a:r>
            <a:r>
              <a:rPr lang="en-US" i="1" dirty="0" smtClean="0">
                <a:ea typeface="Chalkduster" charset="0"/>
                <a:cs typeface="Chalkduster" charset="0"/>
              </a:rPr>
              <a:t>jumble </a:t>
            </a:r>
            <a:r>
              <a:rPr lang="en-US" dirty="0" smtClean="0">
                <a:ea typeface="Chalkduster" charset="0"/>
                <a:cs typeface="Chalkduster" charset="0"/>
              </a:rPr>
              <a:t>that can be found on the </a:t>
            </a:r>
            <a:r>
              <a:rPr lang="en-US" dirty="0" err="1" smtClean="0">
                <a:ea typeface="Chalkduster" charset="0"/>
                <a:cs typeface="Chalkduster" charset="0"/>
              </a:rPr>
              <a:t>Kahoot</a:t>
            </a:r>
            <a:r>
              <a:rPr lang="en-US" dirty="0" smtClean="0">
                <a:ea typeface="Chalkduster" charset="0"/>
                <a:cs typeface="Chalkduster" charset="0"/>
              </a:rPr>
              <a:t> website. It is saved under my username—”</a:t>
            </a:r>
            <a:r>
              <a:rPr lang="en-US" dirty="0" err="1" smtClean="0">
                <a:ea typeface="Chalkduster" charset="0"/>
                <a:cs typeface="Chalkduster" charset="0"/>
              </a:rPr>
              <a:t>sniejadl</a:t>
            </a:r>
            <a:r>
              <a:rPr lang="en-US" dirty="0" smtClean="0">
                <a:ea typeface="Chalkduster" charset="0"/>
                <a:cs typeface="Chalkduster" charset="0"/>
              </a:rPr>
              <a:t>” and is titled “Biology STAAR review”</a:t>
            </a:r>
          </a:p>
          <a:p>
            <a:pPr marL="285750" indent="-285750">
              <a:buFont typeface="Arial" charset="0"/>
              <a:buChar char="•"/>
            </a:pPr>
            <a:endParaRPr lang="en-US" dirty="0">
              <a:ea typeface="Chalkduster" charset="0"/>
              <a:cs typeface="Chalkduster" charset="0"/>
            </a:endParaRPr>
          </a:p>
          <a:p>
            <a:pPr marL="457200" lvl="2"/>
            <a:r>
              <a:rPr lang="en-US" b="1" u="sng" dirty="0" smtClean="0"/>
              <a:t>NOTE</a:t>
            </a:r>
            <a:r>
              <a:rPr lang="en-US" dirty="0"/>
              <a:t>:  This is something to try next school year. I was not able to do this back in April as 100% of class time was devoted to STAAR review stations</a:t>
            </a:r>
          </a:p>
          <a:p>
            <a:pPr marL="285750" indent="-285750">
              <a:buFont typeface="Arial" charset="0"/>
              <a:buChar char="•"/>
            </a:pPr>
            <a:endParaRPr lang="en-US" dirty="0" smtClean="0">
              <a:ea typeface="Chalkduster" charset="0"/>
              <a:cs typeface="Chalkduster" charset="0"/>
            </a:endParaRPr>
          </a:p>
          <a:p>
            <a:pPr marL="285750" indent="-285750">
              <a:buFont typeface="Arial" charset="0"/>
              <a:buChar char="•"/>
            </a:pPr>
            <a:endParaRPr lang="en-US" dirty="0">
              <a:ea typeface="Chalkduster" charset="0"/>
              <a:cs typeface="Chalkduster" charset="0"/>
            </a:endParaRPr>
          </a:p>
        </p:txBody>
      </p:sp>
    </p:spTree>
    <p:extLst>
      <p:ext uri="{BB962C8B-B14F-4D97-AF65-F5344CB8AC3E}">
        <p14:creationId xmlns:p14="http://schemas.microsoft.com/office/powerpoint/2010/main" val="2083404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7565" y="331305"/>
            <a:ext cx="10747513" cy="6894195"/>
          </a:xfrm>
          <a:prstGeom prst="rect">
            <a:avLst/>
          </a:prstGeom>
          <a:noFill/>
        </p:spPr>
        <p:txBody>
          <a:bodyPr wrap="square" rtlCol="0">
            <a:spAutoFit/>
          </a:bodyPr>
          <a:lstStyle/>
          <a:p>
            <a:pPr algn="ctr"/>
            <a:r>
              <a:rPr lang="en-US" sz="3200" b="1" dirty="0" smtClean="0">
                <a:latin typeface="Chalkduster" charset="0"/>
                <a:ea typeface="Chalkduster" charset="0"/>
                <a:cs typeface="Chalkduster" charset="0"/>
              </a:rPr>
              <a:t>What Can I Conclude?</a:t>
            </a:r>
            <a:endParaRPr lang="en-US" dirty="0" smtClean="0">
              <a:latin typeface="Chalkduster" charset="0"/>
              <a:ea typeface="Chalkduster" charset="0"/>
              <a:cs typeface="Chalkduster" charset="0"/>
            </a:endParaRPr>
          </a:p>
          <a:p>
            <a:pPr algn="ctr"/>
            <a:endParaRPr lang="en-US" sz="3200" b="1" dirty="0">
              <a:latin typeface="Chalkduster" charset="0"/>
              <a:ea typeface="Chalkduster" charset="0"/>
              <a:cs typeface="Chalkduster" charset="0"/>
            </a:endParaRPr>
          </a:p>
          <a:p>
            <a:r>
              <a:rPr lang="en-US" dirty="0" smtClean="0"/>
              <a:t>At </a:t>
            </a:r>
            <a:r>
              <a:rPr lang="en-US" dirty="0"/>
              <a:t>the onset of my action research, I was hoping to see a greater student interest than I observed for the pig dissection &amp; microscope slides. Student interest turned out to be somewhat lackluster </a:t>
            </a:r>
            <a:r>
              <a:rPr lang="en-US" dirty="0" smtClean="0"/>
              <a:t>and I believe </a:t>
            </a:r>
            <a:r>
              <a:rPr lang="en-US" dirty="0"/>
              <a:t>that </a:t>
            </a:r>
            <a:r>
              <a:rPr lang="en-US" dirty="0" smtClean="0"/>
              <a:t>the primary reason for this was: </a:t>
            </a:r>
          </a:p>
          <a:p>
            <a:endParaRPr lang="en-US" dirty="0"/>
          </a:p>
          <a:p>
            <a:pPr lvl="1"/>
            <a:r>
              <a:rPr lang="en-US" dirty="0" smtClean="0"/>
              <a:t>1) The smell of formaldehyde was originally too strong for the students to tolerate. I’ve done many dissections over the years and have grown to tolerate the smell, but the students have not. For future dissections, you need to give the pigs a thorough 30-minute rinse under cold tap water. </a:t>
            </a:r>
          </a:p>
          <a:p>
            <a:pPr marL="800100" lvl="1" indent="-342900">
              <a:buFont typeface="Arial" charset="0"/>
              <a:buChar char="•"/>
            </a:pPr>
            <a:endParaRPr lang="en-US" dirty="0"/>
          </a:p>
          <a:p>
            <a:pPr lvl="1"/>
            <a:r>
              <a:rPr lang="en-US" dirty="0" smtClean="0"/>
              <a:t>2) The required time-consuming &amp; intensive STAAR review did preclude me from doing all that I had initially planned to do with regard to my action research. In all likelihood, many students were probably not able to stay after school due to transportation issues or other after-school commitments they might have had.</a:t>
            </a:r>
          </a:p>
          <a:p>
            <a:pPr lvl="1"/>
            <a:endParaRPr lang="en-US" dirty="0"/>
          </a:p>
          <a:p>
            <a:pPr lvl="1"/>
            <a:r>
              <a:rPr lang="en-US" dirty="0" smtClean="0"/>
              <a:t>Despite the above, I did make enough additional observations over the 2 week period to conclude: </a:t>
            </a:r>
            <a:r>
              <a:rPr lang="en-US" i="1" dirty="0" smtClean="0"/>
              <a:t>offering students more choice in their learning &amp; planning activities to connect their learning to the real-world should help to make Biology more interesting and will likely reduce student apathy</a:t>
            </a:r>
            <a:r>
              <a:rPr lang="en-US" dirty="0" smtClean="0"/>
              <a:t>.</a:t>
            </a:r>
          </a:p>
          <a:p>
            <a:endParaRPr lang="en-US" dirty="0">
              <a:ea typeface="Chalkduster" charset="0"/>
              <a:cs typeface="Chalkduster" charset="0"/>
            </a:endParaRPr>
          </a:p>
          <a:p>
            <a:endParaRPr lang="en-US" dirty="0" smtClean="0">
              <a:ea typeface="Chalkduster" charset="0"/>
              <a:cs typeface="Chalkduster" charset="0"/>
            </a:endParaRPr>
          </a:p>
          <a:p>
            <a:endParaRPr lang="en-US" dirty="0">
              <a:ea typeface="Chalkduster" charset="0"/>
              <a:cs typeface="Chalkduster" charset="0"/>
            </a:endParaRPr>
          </a:p>
        </p:txBody>
      </p:sp>
    </p:spTree>
    <p:extLst>
      <p:ext uri="{BB962C8B-B14F-4D97-AF65-F5344CB8AC3E}">
        <p14:creationId xmlns:p14="http://schemas.microsoft.com/office/powerpoint/2010/main" val="1565579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
  <TotalTime>281</TotalTime>
  <Words>984</Words>
  <Application>Microsoft Macintosh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Chalkduster</vt:lpstr>
      <vt:lpstr>Arial</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Niejadlik</dc:creator>
  <cp:lastModifiedBy>Stephen Niejadlik</cp:lastModifiedBy>
  <cp:revision>31</cp:revision>
  <dcterms:created xsi:type="dcterms:W3CDTF">2017-05-03T02:16:09Z</dcterms:created>
  <dcterms:modified xsi:type="dcterms:W3CDTF">2017-05-03T14:53:48Z</dcterms:modified>
</cp:coreProperties>
</file>